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6" r:id="rId11"/>
    <p:sldId id="264" r:id="rId12"/>
    <p:sldId id="268" r:id="rId13"/>
    <p:sldId id="265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B907A-9246-461C-AA63-EE9372DF0260}" type="datetimeFigureOut">
              <a:rPr lang="pt-PT" smtClean="0"/>
              <a:t>04-09-2010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1000B-3B4F-49EA-B357-43D8A053474B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1000B-3B4F-49EA-B357-43D8A053474B}" type="slidenum">
              <a:rPr lang="pt-PT" smtClean="0"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2A52-A8BC-486F-8791-38DBDAFCD226}" type="datetime1">
              <a:rPr lang="pt-PT" smtClean="0"/>
              <a:t>04-09-2010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E823-A8DD-4154-88D1-BF800338E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9625-29DA-47A0-ACC2-82F77D3CEDE1}" type="datetime1">
              <a:rPr lang="pt-PT" smtClean="0"/>
              <a:t>04-09-2010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E823-A8DD-4154-88D1-BF800338E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0FAC-A8D4-41CA-A87F-1C272624E8D5}" type="datetime1">
              <a:rPr lang="pt-PT" smtClean="0"/>
              <a:t>04-09-2010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E823-A8DD-4154-88D1-BF800338E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2C2-A68D-458E-A4A5-03B28ECD841A}" type="datetime1">
              <a:rPr lang="pt-PT" smtClean="0"/>
              <a:t>04-09-2010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E823-A8DD-4154-88D1-BF800338E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CB25-00EE-4C91-B20E-CC92BB0D6A07}" type="datetime1">
              <a:rPr lang="pt-PT" smtClean="0"/>
              <a:t>04-09-2010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E823-A8DD-4154-88D1-BF800338E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0C87-94F8-406D-9161-6BB3632941A4}" type="datetime1">
              <a:rPr lang="pt-PT" smtClean="0"/>
              <a:t>04-09-2010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E823-A8DD-4154-88D1-BF800338E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5BAC-67AF-4A90-908D-6FFB80045DBC}" type="datetime1">
              <a:rPr lang="pt-PT" smtClean="0"/>
              <a:t>04-09-2010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E823-A8DD-4154-88D1-BF800338E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16FD-2DF2-40FF-9DE1-A0086DF65276}" type="datetime1">
              <a:rPr lang="pt-PT" smtClean="0"/>
              <a:t>04-09-2010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E823-A8DD-4154-88D1-BF800338E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2716-5257-4BF7-8ADD-166956551A8A}" type="datetime1">
              <a:rPr lang="pt-PT" smtClean="0"/>
              <a:t>04-09-2010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E823-A8DD-4154-88D1-BF800338E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4C92-2733-4360-ABE2-BDE731EF80AD}" type="datetime1">
              <a:rPr lang="pt-PT" smtClean="0"/>
              <a:t>04-09-2010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E823-A8DD-4154-88D1-BF800338E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A24B-C210-4280-969E-85A8F2FB3E38}" type="datetime1">
              <a:rPr lang="pt-PT" smtClean="0"/>
              <a:t>04-09-2010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E823-A8DD-4154-88D1-BF800338E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13A2C-4690-4701-A088-BA1E489F0B71}" type="datetime1">
              <a:rPr lang="pt-PT" smtClean="0"/>
              <a:t>04-09-2010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6ª EVF 2010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8E823-A8DD-4154-88D1-BF800338E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dro\Desktop\holograf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0579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4533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Realizado por: Anaíce Leal, José Francisco, Pedro Schuller, Sofia Alvarez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239446" y="260648"/>
            <a:ext cx="8904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7929"/>
                <a:gd name="adj2" fmla="val 205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Holografia e ondas de luz</a:t>
            </a:r>
            <a:endParaRPr lang="pt-P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6ª EVF 2010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Revelação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1844824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 smtClean="0">
                <a:solidFill>
                  <a:schemeClr val="bg1"/>
                </a:solidFill>
              </a:rPr>
              <a:t>Revelador</a:t>
            </a:r>
            <a:r>
              <a:rPr lang="pt-PT" sz="2400" dirty="0" smtClean="0">
                <a:solidFill>
                  <a:schemeClr val="bg1"/>
                </a:solidFill>
              </a:rPr>
              <a:t>: Transforma os átomos que foram atingidos pela luz e forma a imagem desejada.</a:t>
            </a:r>
          </a:p>
          <a:p>
            <a:endParaRPr lang="pt-PT" sz="2400" dirty="0" smtClean="0">
              <a:solidFill>
                <a:schemeClr val="bg1"/>
              </a:solidFill>
            </a:endParaRPr>
          </a:p>
          <a:p>
            <a:endParaRPr lang="pt-PT" sz="2400" dirty="0" smtClean="0">
              <a:solidFill>
                <a:schemeClr val="bg1"/>
              </a:solidFill>
            </a:endParaRPr>
          </a:p>
          <a:p>
            <a:r>
              <a:rPr lang="pt-PT" sz="2400" b="1" u="sng" dirty="0" smtClean="0">
                <a:solidFill>
                  <a:schemeClr val="bg1"/>
                </a:solidFill>
              </a:rPr>
              <a:t>Branqueador</a:t>
            </a:r>
            <a:r>
              <a:rPr lang="pt-PT" sz="2400" dirty="0" smtClean="0">
                <a:solidFill>
                  <a:schemeClr val="bg1"/>
                </a:solidFill>
              </a:rPr>
              <a:t>: Altera o índice de refracção dos cristais, passando a placa a ser transparente.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22530" name="AutoShape 2" descr="data:image/jpeg;base64,/9j/4AAQSkZJRgABAQAAAQABAAD/2wCEAAkGBhQSEBUUExQUFRUWFxgXFxcYGBgYFxYYGBgYFxgYGhgZHiYfGBojGhcXHy8gIycpLCwsGx4xNTAqNSYrLCkBCQoKDgwOGg8PGiwkHyQsLCwsLCwsLCwsLCwsLCwsLCwsLCwsLCwsLCwsLCwsLCwsLCwpLCwsLCwsLCwsLCwsLP/AABEIALcBEwMBIgACEQEDEQH/xAAbAAACAwEBAQAAAAAAAAAAAAABAgADBAUGB//EADcQAAECAwUGBgICAgICAwAAAAEAAhEh8AMxQVFhBBJxgZGhBbHB0eHxEyIGMhRSI0Ji4hVygv/EABoBAAMBAQEBAAAAAAAAAAAAAAACAwEEBQb/xAAuEQACAgIBAwEGBgMBAAAAAAAAAQIRAyExBBJBURMiMmFxgQUUobHB0UJS8DP/2gAMAwEAAhEDEQA/APBNsSDOHnn8LKLAwicDPNda3ADpAG7FYwT+0hf8ey4nkZ9Jh6aElsyNZKqzSuatgsZP3TECEDdHC7BJugAyic8tVneUl037GUdeCLYg616o7tDCahNVinbOeEV55HsiTWaIkda6oME+VysbZ1zjPqpnoxTaQhEuelc1XudKhyWxtnGUL8lWXQlmsUhcuFPbKIVgqn8VcGmElW9k1WB5+WGtIqAwqpIjzqFdlC2XFQi5Vs5HF2GCB+U8eFRUMxPglsssarYvCpp7/JBM2VHFK9lsSa+gC3FKBUlY2zjHgq3Nzq5EWGTG+WHJAjzUPZRaTd8AcNEsE8K9FC2VwTWTcGxQOdBFKK6fJ6p0WTSskYJSjCCV0Pb2TInNEa2vPsUwrz5IAV9o1GKDIpDAC4qGrtVN337yRS2WUdUxd2q5IlvBEtQhV2iLDsCDw6BBP+Th0iogXS8/se1/kbm2rmOs2EbrYGJBjOIu491x3bA5rnNdKbZce2i7Vr4aQ0ERlz80GbC55c4mJgCMv1gfRcLbfB9fjw1ycXZ9g/W0F5DY4Xh7VR/j7sZxlDhHjkvU+H+GAfkdD/q8coR9FxbfZ42hcB+pjjOpx5pW2hpYkjgOsoSMpec0G2YhHGN2i1bU0kgzyEY3YDujY7NCMhMY1qq99o4I4fepGVrIHjcrTZ4K92z3aDp2krPwmCxyOiGGg7NblkxDnOOnmsFoZnia810GMPWsVitLP9zhM15LItC54vtS+Ym5+pINxVD+99dkzmkYipdod0rpqydHFkinGisJoJY1WqZsKzTs44xi7TAReoBxSqxrCZ4CEUN0bCPc68kazLig5udVFWMEiLuXrCSTeukIiEvr0S2W9mlEcNG6RPejIyhDGOMYquCZo4IubjVeyLob2doVw++SQhNCslA1bZF47pAUTbsEtcOi1Mxw7VtCwmmYK5KQrPFTdTWcyjTsMKrikFV0TbseOSjW490yYko2wGu8VIV9poZIY1UUXYji0GqzRA6pAjfWnTJY0NGQ8s0d8a4Ksph0+UtFbsPMqJgw5qJXIXtXp+p9zH8bL7IkNxBXF2rwvdLgI/1I9V7Tw3x5v4XD/UDngvP7T4gHWtwnvfK8vBm6iU3GceF9N3wt71R63TZ+o75KS0jh2WyweJyeHDnu/wDsuS3Yf1/a6F0JQ9l2rPbWu2jdgRB2EMQAVmNo1zQ3eLtxpY0wcAYEzhPOC65Rt6PYjJ3v5fyePbsZc8tyJHCBmtA2WBgTCp3ToLV4b/x21oSWkODgAJgbxhGGYWnbNmJEWiIh0mYXeqTk3HFI4jrOfLTLzSlpjx5eQTWz5xHDGrkn5TEX+8FoOgijGqC5lvbfsTquozanNMWucCMifSpLkbY+L3HMx6zTwRzdQ6Sa9RXCZ94IWrYZ3zUE8SB6pSONZp1o45bX1Fag10+qjXKFVOKXqvBN01Wvkms7QgxF9YY3KtxryTtdL1QzMTTlrRZazmBD0VRCgNRRglWi0qnsYKDKooVcixsY3afCGykU+CFmkVFOKQhYa2NNAnCsocUpRit4EbvQAfdGFd0G5o73x1+0yZySikAhGj5oC9MW5JhFG7ZD3QNUURVYpSazlxQmDWhaqsFIxT2bCblb/hnhR+E1o5JRfgoa2KcWflXZObEDE/Cm9GqzWN+hbGkuS2GvmorWwheUVBstfzPomxbW7dcQb2kwBEDjP4VDNvG8MyZQ4FcwkwDd4b0zNwAAF8S6Qgq9jeJFzgCHCAq74Uu5n01rur1JZ25G0F0/7g9waqGTxRjrPaH7phF7oc3GEE222gFq668w5CrlZ4rtO9auOsRz/YX8VPglknTZmZbmzmXExv0PHG6oq82zi2LZie9Ag4AzAnfAzCwbRawFCNZrD/lEXGBjGIiD2uWxje2Jjz1yzc/dMc8IXHjyVVrsxaAZgG7KaUeIFxBfB0IaGAleNM1otvEd2Bs3OAJmDjyuIuT1Wi3fGSsxh94I5clit5udrd0Hyum/aw4uLmNMzMfqY8v17LBbhhdIkGUnCIu/2HsE8as5c/wrfn+zOCPpCGqs/GcpTERMdfdJeYZmHomOXjkWUz0QaMKNBaNosQ0iDg6NYoWTImG7HtDh1TX5F9i+7fJnIqNyufAwgJwnlknaALwQvQ+A+Eh2y7TaX/q1jYj/AMmudcf/AKJXL1K48O9eTzDmaKCz7K61soGGUpJS5aY4JMDQDf2yvuUewA5pRVFEH1QwTvQIJiPSfNGzii+xdkb7prLN7XVopDKqSaC0bDsLrS0DGiZ10vMpCESu/a+AtswYjfOZMOw+bwsbopi6dzWjyxGaAC7Nts9k6O7/AMbxcL2n2XJMqCaLObqMDhyKAgeFV6Jg2Fck7GdwdNFQ4qpaAxkaqir7GwGJrmpZyyTRncPjyggGkaWAYcMUltxh1rJIbQ6zxlr7rPbWxz8lqRHJwJa1ph7qqr5XKOjLlpgI3oOBhdXtJVpHI5OzaHDXsisjnzw6wQUe1+pb2yOsdrIBMTlyjdperrW1O6OIxqK5DYk41QXRtZs5exUZQo9aHUNq2avELSNoTmBdqFftl4ffvMYeH6tHmCuZaWsSOA8rlotdoiGjDdHYkKDXg7JTTcmZtpI3TWKwNffw1Wl9qAJmF2MOBHRZG2xEdfia6IR1o895VHktIhjUsOiS0tOPlWKRxNe3IpHu4p1AyeetIuZb33zJ9K5qu1dEqAivZHZ9nc94YxpLiYAQmfbOPsiqYSySyQ7V6gDoTEk52iMAQD59b64L0zP4xY2LQba0daPxawwaDfAuvPb1WY+AMdMBzQYQAMe51SSlFM7sXS52tUvkcSyLTeTOGsuqZ7oOizDyXS2z+Nva3eb+wF+YhjDELlubCqijkaWOUNNfca0fvGN0V9D8O2H8fhhGJZvni4h3lDovB7B4ebS0s2H/ALuaORN/SK+q7VD8FqIS/G4djBTn8NoeNppv1R8u8Wsv2BGInxryK55rRd/xHZ/1OHaF5C4jmgGRHfNNF+B+pxtSsr35xgOacPBvHeHujYtEa7K5lhEmAkIk+V/FM2c+PHJ+RbG0Df6yOZhH4Utdqf8A7HqawXqfDfCRsu3WG84Ef2JP6gHddETlAFT+Z2FmbZv492G4B+sDiclJtKVHSoyfur6nntk8YtLNwcDdCeIjfNekZ45Z2rADN5E8BOcON4OGq87sm0/htA6AcIQc03Oabx68U+3NY0h9i4FhnA/2YcjjDVP9CkJShtsxba6Fo7jXmqbS0BMcZK/aiC6IudPmBNUixyWqjizJtteLFY2YquCcCAmCtOwbLvWjGm5zmg8IgX8NF0/F9ms7J+61sZY+UceKfuOddK5Ju6OFvVninDp/foltLRpMm7oTCh2wq5Ojjkqb8ge8jHleqXOjVafKstHSrFUHWqITpHNkZPyce6H5Kkoe/wAJTRTpI45Wgl+vkoq3EY73QnyQTdonezeIgwjgK+FtcRuQiIwz91gjz+EtoyJjhHSsDUVHtT5O55aeuPBebe7GElLS2dK/Ea3/AD3WYHt89FYXS612U/ZnZHqVJP1pfwKWCN80sCTLnljinwrDJIDOAj8J0c8v3AhA8Sn/ABZ9Fa1oH2lckuDox9PKXxaRQGSrqtWz7W6zB3JOdIuxhiBHDEngqnvgIVqtLLaAnd0CRuzsw41F0n9zr+C+GG12baLRzrTfs4bkHSEAXOiIzkIK3+PbVbEPP5GHc3Tu2hDQQYg/ubiIRuIMVy7HxTd/UPIEYwBMyWlsZaEjhFZ/yMvHYfCTfod0Wo8S/U954Rttnbt3mGYvab2nCPvcvN/yzw0WdqC0StJwAucL+UweZWHYfEvxWjbRhMpObcHNxHrxXX/k9qDuxmIxBGIhxuTNquCvxp7POMjGM5Q1XbsP5JbMY5kQ5rgWwdEwBBEjf1XLFoMj281ay0BubH45SU2ZFLixLUOf/Yk84YKobPPOJWqyaSQICZF+ETlVy6njtkxj2bjJ/sCGiUWPcyMCZRDQjY7im7Zi2rwf8Yad4OLgYiYLSADPMEEFN4fYf8Fo6+DmaiAnDgSRkurtFt+ZjN5pG7dF0RDdYJGGYJhqqv40wONrYu/7CXFt/mDyK2rdWU7VCmZvENutLY7xhvCIkM3R9h7lct5c4zj0OfBegtdiIJBbOcoo/wCLDL2KXZX2d8M84+xMLj0Psq7WwMDEQlrVy9Na7MBCtVj26yAY52h9c770WycsCqzmbOwO2d2JbaNnjBwdKPJUFnRX+GmRBukYTv8Aomad5BkBXRa9OjnUO6CY/g9j/wA9nf8A3b55rX/IbA/mdwGWvyqfC7QNtrMkgAOBJNZ+i3eP2wdbOgQRBvA/qE1WhYqotHlBfrH3RFomtHicMys5dxqPzV1uTxXVcllq/hXxBUxUJr7UBVUefkpshFckpHl9JiJqB1eqZMhJFZZHLv7KKObkOyichs0b0+nmUzjlV6rb9Tw6ZKQ4e1VesaHUmQO4p2uhy+64KktCsD/Kr0jReEt7ZZE0OyhaAffL3VZfLJV1Xzok7Gzqj1MY+L/guNse0+Qgg20hXyq4SjNAnKSxQRV9TNVJ+Sw2tfd6LnxPlwkFSpBN2Il+Zk9DsfC5M1ySE1YLFLKkXwqcnS4QGunPMY9V2H7RvtYP9WNaek4duiWw8GtNwPFm7cgTvDIXk4hHZZVw+b1zyke10+Jwu3yXnwl+4LTdO7gfRafA2O/OGgH9m2jYZxY4AaxMJFdN5adkAY5oLrNhhIneFq4GIGMI3rlt2MG8uceMOgENErdM7FC+DJ/hWrXbrv8AjIhK93survOcYvJcZkk3zMeAiT3Vxs43zwjecscYeiezs/nhfqsLQxqIrGGqqSz7ZYlkLWzk5s5aY65QyT2viNkw/s9schEnmAsu0fyezH9WudkTBvC9akZkyY0qkz1Ww+JbPtdhMhm0XbsYCV5n/YHSYWPaPDXtP9Y9x7rw+27eHneazcOcb+V0U9l/JNoaINtngXQjGHWa1Q5tt2/++xwQ6hYnSdr/ALg9kdkdCYgL4mQAF8YyC834r4gLQhln+wjf/sdNBC/2XNtfE7S1IFrauIlEmYGN1y7Gz7G1l0ycTPXlnL2WypF4ZXn1HS8lbLENaGjn68sKKzbRaBond85cit/+O66ruh40MG07MHX35i6+7mpr5j5E1H3Uc91tE8LskA7exRdsORPRH8MNeWM6+ldSXg8aePI373BXaiF/pNUby02l2J7rM8aQVIs482gOKkKqvMivXBCFVXkqo82T3Yd5QlK7TDAfGCG9XVNRFyIY4XcVEpZq4cvlRMTLzfnzQjKuGKFecq1Sltw10EeS2hEwgTjy9JZpmH6w6dVSCYzFQoJt7TrLULGhlItJCR5S1j0lUkkUUN3lgNeo0TVUFW0evPnxTNHykaLwn4YwCNVogBx7pxOqipyZ24Yt6I0K5gzl1VTHCHkArGWLzoIqLVno4WlqO/p/Z63wG0cdnaCBugbS0EEkklgddCAHNcCw2Rzob7oDIclZsLnsEGvdjIEgRcIOMI4jHii/aW2f9sowxPwpyd6R6kUlG8mvudHYtmawfqIR5RyOqt2ja2WYi5wBnKZOMJCZ46XrhDxG1tItswRwE+uC37F/GxHetSXHIRhzN7sMkOP+w8Ooc1WCNr14Qlp4+953bJhLsyInGe6LvtQeD7RakG0dAZXw/wDy2S9Ds+zNaN1rQ0aLSGGs6wWr5FPYOX/pK/lwji7L/GLJszvOOsh0C6Fl4YxlzGgDT1PGsNossZVw6J3NqsLlva/JSMYR+FGU2cbgBChyWHathY8fs0E53HSBE8l03Cua43jPjDbIQBBecMhmTXutDTlFRblweT2my3XubfAlo1gV6SxsyLNohMADnD0XM8G8Pc5/5H3Axn/2dMnoZ/S7VqJwP3Xutm/BxdHjpPJxfH0MdpHPnhlxWe3aa9lofKNZTWW1dEFSS2dMmZ7dx0r7WcmuuqttXRVLmSjWarFHnZdsh11VbnDRRzY4RSOYargrxR4+eQr+gVYcrLZhgPT36KgmOFT+FeKPKyy2O4nqkJhyr3U3jqah7oB2YqCejnbGBOEDrFRI6Ef6nv6SRW0Hc/U0XnHhfnXVAAbsPjskLqlV6lm/5u0WMISV7Fe3MVxq9KzSu6Lj8iVZjpwSNrW6sFopYXenqkNafCMa9IcfNVtN2mlSjUkBZaH4Z9uHkrYiGKoAMvavpM01zSyVl8c2i2vdOOHzmqY1y+e6YH4U5ROvDl7Xs2MaIxlnH5WiyfD10XOFpCqySWu0kiEwPPpVyh7JyZ635/Hijdb9DfbeIw/rpP29yjsXhznmLzC4zvKwbE0F4F4vI4LvN2ieuOVTWZH7P3Yj9Gn1j9rmek9R8HS2eza0AAACEIXR+VrZbSgDkuUNr4i7OSts9qjf0nWq5ro+ii0lSOsLXhWSuFrf6LmM2iqq5G18SYwfu4ChcL+iZMZtJWzpfllL0QtNsaybiABKJMF5rav5LhZiOrrjwC49pbPtXTJccBlwFwAVFF8nn5uvxR92HvP5HofE/wCS7zSLKV/7ey5OxeFutDvPjuxvjN3xHFadg8IDf2fMj/rhzz4XSXVt7UGXXpDCGGKRyrgaGKWZKWbXyEc8AANgGiENJeV/fis73mu6Nta5UFS63zlUkiOqTC+17envPusT36jzVtpaefGGKy2pr6TKrObJIRxg6FaFQPj9qlxjn8JWPgD73TVUjzMky2MD6S9OaUw7dUv59flI99fCvBHkZ5rwLaulwVEZXdPSvl3uj9dlTGvive60eXN7Ib9M9JV7Ide1dUHOEK9qEOCV3RMSYd45R5D2UVT7SBhEdUUGWaXkR17Rrz6qefpnX2mceBz41FJgIZzrjJABefTK66CWAlDsjH5u7qdeyAA+AGOWgnD18knCjl99kCLjXmnjK8Q18+3mtAQxTtcarJB1ay7yTF9/xVdMAItCMu5AHFH854pCRCUOHbrWaJ0x8r0UMpMLrTeoQquCxy88q7oX69ESPIaj0RQNt7Y9lbFhjHrxW1nicL29Fg3+IuqtDmoSdYeWSSWOMuTpw9XlwaxyOu3xjQ/PNKfGzg0cYxrkuWTR8gm3qHwp+whZ1v8AFepa+KvsjXaeJPJ/tDOER1VBdOZ66aqtztRpUNeCJdlVyooJcI5Z9RkyO5yb+5p2cNP9iQOET8LqWG3WTRBss5Gc+pXCDpwq5EuU54lLlnZ034hLAvdir9d3+56D/wCUs8z0MqkgfFGYHrEY5LgtdHK/Pgia+VP8vE7F+NZX/iv1/s7D9uYcfPuqXbY03HKK5vDRCK32CFf4vlf+K/U6LtqbmqPzjPVZXEVVdEStWFEp/ieR+EaX2ozVW+OH2qXXpXH6u+sE6xpHLl62U+UXRyPxU0LQJGtjjU/Yq22spJ6o5HNtGYmNQhVRU3YaVHqjjgK89EDd09ceachYtXUMRUEgAnfz+U5dpz5UeiEMekxPpOEIzQYI6GnMBFGLcQ2Op91EAWPdXXoEgddIX5Jo4+iUgn44lBhNPZDfh6XCNVimLIEpHsjXlWCAFBrSMExPaoXzSwPlOfoeSI9+U/JADQjl3UdP0uoFBkjWOGabh9dEGghCNceCNrwr5CgvjEdgTV6seZVkL0AVb0/knNBond61XKEckzhePXsgAGeYUJnVEe6MByly9vlQO61ggAD7wu5ywPVEXevp06Jm8eeN80AaifNBoGipcExv+a6Ib2FGtEQNR51dUkAEOy9KCL3x4X6/aks/WPPilL7/AGAggaxwZ+SOmvdI4jjM+k6mlFoK+K7rDe4tjdghvVUUgtOJ9I590weMvY81lG9wzut0rkImGN3wkbaC7TEDX2QL4SlDHretoVyLHuuFcEkckofGOkqzUD8fYCsVpjZZZnL0Hp7K4QOlcVl3p1QTm1lh1qggyx3wOenVVuaa5j3UjKsbkhFdflBlhBPsZQr2ScI1QU5hSBl7SMgJ1itMCD/4x5lFLHiogCwumJZJB6ifX2KKiABvSnlD5Sb85mfrmoosAInXOuKgcb1FFoAFwukJc028J6X11RUWAAA8/iquNqDWf2oogBIEGjd9IuENL4KKIAXenDXvVYo73HtWaiiAAbRFxnGeE/JRRAC70e3wjvRvz49tSoogAxQeaPOuSiiAI4+tVooHY3AqKIAMO0BUVA6HSvNRRaBIT+jxM0Gu7GEcY3KKIAIIvnCNeqDjPgLveOkEFEAO10D65fMCjCs6v6qKLAJvanjHzkgTI6Ryyj5VgootAEZ45eQ9UA+OmCiiwAlkZwJ5N9VFFFo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2532" name="Picture 4" descr="F:\Images\201009\201009A0\02092010616.jpg"/>
          <p:cNvPicPr>
            <a:picLocks noChangeAspect="1" noChangeArrowheads="1"/>
          </p:cNvPicPr>
          <p:nvPr/>
        </p:nvPicPr>
        <p:blipFill>
          <a:blip r:embed="rId2" cstate="print"/>
          <a:srcRect r="31937" b="2945"/>
          <a:stretch>
            <a:fillRect/>
          </a:stretch>
        </p:blipFill>
        <p:spPr bwMode="auto">
          <a:xfrm rot="5400000">
            <a:off x="4258530" y="3022390"/>
            <a:ext cx="2499148" cy="4752528"/>
          </a:xfrm>
          <a:prstGeom prst="rect">
            <a:avLst/>
          </a:prstGeom>
          <a:noFill/>
        </p:spPr>
      </p:pic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Aplicações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21508" name="Picture 4" descr="http://www.wikinoticia.com/images/alt1040/alt1040.com.files.2010.03.silicon-wrist-band.jpg"/>
          <p:cNvPicPr>
            <a:picLocks noChangeAspect="1" noChangeArrowheads="1"/>
          </p:cNvPicPr>
          <p:nvPr/>
        </p:nvPicPr>
        <p:blipFill>
          <a:blip r:embed="rId2" cstate="print"/>
          <a:srcRect t="21677" b="24130"/>
          <a:stretch>
            <a:fillRect/>
          </a:stretch>
        </p:blipFill>
        <p:spPr bwMode="auto">
          <a:xfrm>
            <a:off x="467544" y="1340768"/>
            <a:ext cx="2857500" cy="1440160"/>
          </a:xfrm>
          <a:prstGeom prst="rect">
            <a:avLst/>
          </a:prstGeom>
          <a:noFill/>
        </p:spPr>
      </p:pic>
      <p:pic>
        <p:nvPicPr>
          <p:cNvPr id="21510" name="Picture 6" descr="http://t0.gstatic.com/images?q=tbn:AbPYlS6SVhagoM:http://img683.imageshack.us/img683/5892/nota500euros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28800"/>
            <a:ext cx="2304256" cy="1725969"/>
          </a:xfrm>
          <a:prstGeom prst="rect">
            <a:avLst/>
          </a:prstGeom>
          <a:noFill/>
        </p:spPr>
      </p:pic>
      <p:pic>
        <p:nvPicPr>
          <p:cNvPr id="13" name="Imagem 12" descr="dicas-de-banco-cartao-de-credi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509120"/>
            <a:ext cx="2349500" cy="1727200"/>
          </a:xfrm>
          <a:prstGeom prst="rect">
            <a:avLst/>
          </a:prstGeom>
        </p:spPr>
      </p:pic>
      <p:pic>
        <p:nvPicPr>
          <p:cNvPr id="14" name="Imagem 13" descr="dvd_winVista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581128"/>
            <a:ext cx="2114550" cy="2114550"/>
          </a:xfrm>
          <a:prstGeom prst="rect">
            <a:avLst/>
          </a:prstGeom>
        </p:spPr>
      </p:pic>
      <p:pic>
        <p:nvPicPr>
          <p:cNvPr id="21518" name="Picture 14" descr="http://digartmedia.files.wordpress.com/2010/06/hologramm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140968"/>
            <a:ext cx="2736304" cy="1822379"/>
          </a:xfrm>
          <a:prstGeom prst="rect">
            <a:avLst/>
          </a:prstGeom>
          <a:noFill/>
        </p:spPr>
      </p:pic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Agradecimentos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 Monitor João Rodrigues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chemeClr val="bg1"/>
                </a:solidFill>
              </a:rPr>
              <a:t>Organização da EVF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Dep</a:t>
            </a:r>
            <a:r>
              <a:rPr lang="pt-PT" dirty="0" smtClean="0">
                <a:solidFill>
                  <a:schemeClr val="bg1"/>
                </a:solidFill>
              </a:rPr>
              <a:t>. Física da UP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3347864" y="2492896"/>
            <a:ext cx="254268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115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FIM</a:t>
            </a:r>
            <a:endParaRPr lang="pt-PT" sz="115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6466005" y="5877272"/>
            <a:ext cx="21744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Gracias</a:t>
            </a:r>
            <a:r>
              <a:rPr lang="pt-PT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!</a:t>
            </a:r>
            <a:endParaRPr lang="pt-PT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124744"/>
            <a:ext cx="56166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PT" sz="3200" b="1" dirty="0" smtClean="0">
                <a:solidFill>
                  <a:schemeClr val="bg1"/>
                </a:solidFill>
              </a:rPr>
              <a:t> Holograma – O que é?</a:t>
            </a:r>
          </a:p>
          <a:p>
            <a:pPr>
              <a:buFont typeface="Wingdings" pitchFamily="2" charset="2"/>
              <a:buChar char="q"/>
            </a:pPr>
            <a:r>
              <a:rPr lang="pt-PT" sz="3200" b="1" dirty="0" smtClean="0">
                <a:solidFill>
                  <a:schemeClr val="bg1"/>
                </a:solidFill>
              </a:rPr>
              <a:t> Holografia vs. Fotografia</a:t>
            </a:r>
          </a:p>
          <a:p>
            <a:pPr>
              <a:buFont typeface="Wingdings" pitchFamily="2" charset="2"/>
              <a:buChar char="q"/>
            </a:pP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smtClean="0">
                <a:solidFill>
                  <a:schemeClr val="bg1"/>
                </a:solidFill>
              </a:rPr>
              <a:t>Fonte de Luz – Características</a:t>
            </a:r>
          </a:p>
          <a:p>
            <a:pPr>
              <a:buFont typeface="Wingdings" pitchFamily="2" charset="2"/>
              <a:buChar char="q"/>
            </a:pP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smtClean="0">
                <a:solidFill>
                  <a:schemeClr val="bg1"/>
                </a:solidFill>
              </a:rPr>
              <a:t>Interferência – Conceitos</a:t>
            </a:r>
          </a:p>
          <a:p>
            <a:pPr>
              <a:buFont typeface="Wingdings" pitchFamily="2" charset="2"/>
              <a:buChar char="q"/>
            </a:pPr>
            <a:r>
              <a:rPr lang="pt-PT" sz="3200" b="1" dirty="0" smtClean="0">
                <a:solidFill>
                  <a:schemeClr val="bg1"/>
                </a:solidFill>
              </a:rPr>
              <a:t> Montagem</a:t>
            </a:r>
          </a:p>
          <a:p>
            <a:pPr>
              <a:buFont typeface="Wingdings" pitchFamily="2" charset="2"/>
              <a:buChar char="q"/>
            </a:pP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smtClean="0">
                <a:solidFill>
                  <a:schemeClr val="bg1"/>
                </a:solidFill>
              </a:rPr>
              <a:t>Exposição – Cuidados a ter</a:t>
            </a:r>
          </a:p>
          <a:p>
            <a:pPr>
              <a:buFont typeface="Wingdings" pitchFamily="2" charset="2"/>
              <a:buChar char="q"/>
            </a:pPr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3200" b="1" dirty="0" smtClean="0">
                <a:solidFill>
                  <a:schemeClr val="bg1"/>
                </a:solidFill>
              </a:rPr>
              <a:t>Revelação</a:t>
            </a:r>
          </a:p>
          <a:p>
            <a:pPr>
              <a:buFont typeface="Wingdings" pitchFamily="2" charset="2"/>
              <a:buChar char="q"/>
            </a:pPr>
            <a:r>
              <a:rPr lang="pt-PT" sz="3200" b="1" dirty="0" smtClean="0">
                <a:solidFill>
                  <a:schemeClr val="bg1"/>
                </a:solidFill>
              </a:rPr>
              <a:t> Aplicações  </a:t>
            </a:r>
            <a:endParaRPr lang="pt-PT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Pedro\Desktop\la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49474"/>
            <a:ext cx="3193304" cy="2833642"/>
          </a:xfrm>
          <a:prstGeom prst="rect">
            <a:avLst/>
          </a:prstGeom>
          <a:noFill/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dirty="0" smtClean="0">
                <a:solidFill>
                  <a:schemeClr val="bg1"/>
                </a:solidFill>
              </a:rPr>
              <a:t>Holograma</a:t>
            </a:r>
            <a:endParaRPr lang="pt-PT" sz="4800" dirty="0">
              <a:solidFill>
                <a:schemeClr val="bg1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1259632" y="1844824"/>
            <a:ext cx="6689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i="1" dirty="0" err="1">
                <a:solidFill>
                  <a:schemeClr val="bg1"/>
                </a:solidFill>
              </a:rPr>
              <a:t>holos</a:t>
            </a:r>
            <a:r>
              <a:rPr lang="pt-PT" sz="2800" dirty="0">
                <a:solidFill>
                  <a:schemeClr val="bg1"/>
                </a:solidFill>
              </a:rPr>
              <a:t> (todo, inteiro) </a:t>
            </a:r>
            <a:r>
              <a:rPr lang="pt-PT" sz="2800" dirty="0" smtClean="0">
                <a:solidFill>
                  <a:schemeClr val="bg1"/>
                </a:solidFill>
              </a:rPr>
              <a:t>+</a:t>
            </a:r>
            <a:r>
              <a:rPr lang="pt-PT" sz="2800" dirty="0">
                <a:solidFill>
                  <a:schemeClr val="bg1"/>
                </a:solidFill>
              </a:rPr>
              <a:t> </a:t>
            </a:r>
            <a:r>
              <a:rPr lang="pt-PT" sz="2800" i="1" dirty="0" err="1">
                <a:solidFill>
                  <a:schemeClr val="bg1"/>
                </a:solidFill>
              </a:rPr>
              <a:t>graphos</a:t>
            </a:r>
            <a:r>
              <a:rPr lang="pt-PT" sz="2800" dirty="0">
                <a:solidFill>
                  <a:schemeClr val="bg1"/>
                </a:solidFill>
              </a:rPr>
              <a:t> (sinal, escrita)</a:t>
            </a:r>
          </a:p>
        </p:txBody>
      </p:sp>
      <p:pic>
        <p:nvPicPr>
          <p:cNvPr id="8194" name="Picture 2" descr="http://www.jornallivre.com.br/images_enviadas/holograma-o-que-e-issoholo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509120"/>
            <a:ext cx="2714625" cy="203835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95536" y="350100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>
                <a:solidFill>
                  <a:schemeClr val="bg1"/>
                </a:solidFill>
              </a:rPr>
              <a:t>Um holograma é um modo de representar uma imagem  a três dimensões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Holografia vs. Fotografia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gobostoncard.com/blog/files/2007/10/102907-mit-holo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923928" cy="29429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4" descr="http://coletivoklaxon.files.wordpress.com/2010/05/maquina-fotografica-antiga-jp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3528392" cy="295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17728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L</a:t>
            </a:r>
            <a:r>
              <a:rPr lang="en-US" i="1" dirty="0" smtClean="0">
                <a:solidFill>
                  <a:schemeClr val="bg1"/>
                </a:solidFill>
              </a:rPr>
              <a:t>ight </a:t>
            </a:r>
            <a:r>
              <a:rPr lang="en-US" b="1" i="1" dirty="0" smtClean="0">
                <a:solidFill>
                  <a:schemeClr val="bg1"/>
                </a:solidFill>
              </a:rPr>
              <a:t>A</a:t>
            </a:r>
            <a:r>
              <a:rPr lang="en-US" i="1" dirty="0" smtClean="0">
                <a:solidFill>
                  <a:schemeClr val="bg1"/>
                </a:solidFill>
              </a:rPr>
              <a:t>mplification by 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timulated </a:t>
            </a:r>
            <a:r>
              <a:rPr lang="en-US" b="1" i="1" dirty="0" smtClean="0">
                <a:solidFill>
                  <a:schemeClr val="bg1"/>
                </a:solidFill>
              </a:rPr>
              <a:t>E</a:t>
            </a:r>
            <a:r>
              <a:rPr lang="en-US" i="1" dirty="0" smtClean="0">
                <a:solidFill>
                  <a:schemeClr val="bg1"/>
                </a:solidFill>
              </a:rPr>
              <a:t>mission of </a:t>
            </a:r>
            <a:r>
              <a:rPr lang="en-US" b="1" i="1" dirty="0" smtClean="0">
                <a:solidFill>
                  <a:schemeClr val="bg1"/>
                </a:solidFill>
              </a:rPr>
              <a:t>R</a:t>
            </a:r>
            <a:r>
              <a:rPr lang="en-US" i="1" dirty="0" smtClean="0">
                <a:solidFill>
                  <a:schemeClr val="bg1"/>
                </a:solidFill>
              </a:rPr>
              <a:t>adiation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Fonte de Luz – Características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299695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Coerente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Compatível com a placa holográfica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Potência correcta</a:t>
            </a:r>
          </a:p>
          <a:p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upload.wikimedia.org/wikipedia/commons/thumb/4/4b/Laser_DSC09088.JPG/220px-Laser_DSC09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44584"/>
            <a:ext cx="3535660" cy="3487446"/>
          </a:xfrm>
          <a:prstGeom prst="rect">
            <a:avLst/>
          </a:prstGeom>
          <a:noFill/>
        </p:spPr>
      </p:pic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Interferência - conceitos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aprh.pt/rgci/imagens/interferonda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964263" cy="5143541"/>
          </a:xfrm>
          <a:prstGeom prst="rect">
            <a:avLst/>
          </a:prstGeom>
          <a:noFill/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IMG_0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221088"/>
            <a:ext cx="3635896" cy="242393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Exposição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1700808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</a:rPr>
              <a:t>Qual é o processo de fabrico de um holograma?</a:t>
            </a:r>
          </a:p>
          <a:p>
            <a:endParaRPr lang="pt-PT" sz="2400" dirty="0" smtClean="0">
              <a:solidFill>
                <a:schemeClr val="bg1"/>
              </a:solidFill>
            </a:endParaRPr>
          </a:p>
          <a:p>
            <a:r>
              <a:rPr lang="pt-PT" sz="2400" dirty="0" smtClean="0">
                <a:solidFill>
                  <a:schemeClr val="bg1"/>
                </a:solidFill>
              </a:rPr>
              <a:t>A placa recebe o feixe de referência e a luz reflectida pelo objecto. </a:t>
            </a:r>
          </a:p>
          <a:p>
            <a:endParaRPr lang="pt-PT" sz="2400" dirty="0" smtClean="0">
              <a:solidFill>
                <a:schemeClr val="bg1"/>
              </a:solidFill>
            </a:endParaRPr>
          </a:p>
          <a:p>
            <a:r>
              <a:rPr lang="pt-PT" sz="2400" dirty="0" smtClean="0">
                <a:solidFill>
                  <a:schemeClr val="bg1"/>
                </a:solidFill>
              </a:rPr>
              <a:t>Fica gravado o padrão de interferência, ou seja das fases das ondas de luz, o que dá uma sensação de profundidade já que fica gravado o percurso que a luz percorreu.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24578" name="Picture 2" descr="F:\DCIM\100_FUJI\DSCF0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cxnSp>
        <p:nvCxnSpPr>
          <p:cNvPr id="5" name="Conexão recta 4"/>
          <p:cNvCxnSpPr/>
          <p:nvPr/>
        </p:nvCxnSpPr>
        <p:spPr>
          <a:xfrm flipV="1">
            <a:off x="3563888" y="5805264"/>
            <a:ext cx="3672408" cy="72008"/>
          </a:xfrm>
          <a:prstGeom prst="line">
            <a:avLst/>
          </a:prstGeom>
          <a:ln w="317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cta 5"/>
          <p:cNvCxnSpPr/>
          <p:nvPr/>
        </p:nvCxnSpPr>
        <p:spPr>
          <a:xfrm rot="5400000">
            <a:off x="6408204" y="4977172"/>
            <a:ext cx="1656184" cy="0"/>
          </a:xfrm>
          <a:prstGeom prst="line">
            <a:avLst/>
          </a:prstGeom>
          <a:ln w="31750">
            <a:solidFill>
              <a:srgbClr val="FF0000">
                <a:alpha val="6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 rot="16200000" flipH="1">
            <a:off x="2231740" y="2816932"/>
            <a:ext cx="3672408" cy="2448272"/>
          </a:xfrm>
          <a:prstGeom prst="line">
            <a:avLst/>
          </a:prstGeom>
          <a:ln w="317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 flipV="1">
            <a:off x="2843808" y="2132856"/>
            <a:ext cx="648072" cy="1440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iângulo isósceles 20"/>
          <p:cNvSpPr/>
          <p:nvPr/>
        </p:nvSpPr>
        <p:spPr>
          <a:xfrm rot="15790425">
            <a:off x="5025961" y="830246"/>
            <a:ext cx="545058" cy="2269527"/>
          </a:xfrm>
          <a:prstGeom prst="triangle">
            <a:avLst>
              <a:gd name="adj" fmla="val 55844"/>
            </a:avLst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Triângulo isósceles 21"/>
          <p:cNvSpPr/>
          <p:nvPr/>
        </p:nvSpPr>
        <p:spPr>
          <a:xfrm rot="10800000">
            <a:off x="6948264" y="1340767"/>
            <a:ext cx="648072" cy="2629566"/>
          </a:xfrm>
          <a:prstGeom prst="triangle">
            <a:avLst>
              <a:gd name="adj" fmla="val 60709"/>
            </a:avLst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4" name="Conexão recta unidireccional 23"/>
          <p:cNvCxnSpPr>
            <a:stCxn id="22" idx="4"/>
          </p:cNvCxnSpPr>
          <p:nvPr/>
        </p:nvCxnSpPr>
        <p:spPr>
          <a:xfrm rot="16200000" flipH="1" flipV="1">
            <a:off x="6588223" y="1196751"/>
            <a:ext cx="216025" cy="504056"/>
          </a:xfrm>
          <a:prstGeom prst="straightConnector1">
            <a:avLst/>
          </a:prstGeom>
          <a:ln w="44450">
            <a:solidFill>
              <a:srgbClr val="FF0000">
                <a:alpha val="43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24"/>
          <p:cNvCxnSpPr/>
          <p:nvPr/>
        </p:nvCxnSpPr>
        <p:spPr>
          <a:xfrm rot="10800000" flipV="1">
            <a:off x="6444208" y="1484784"/>
            <a:ext cx="504056" cy="216024"/>
          </a:xfrm>
          <a:prstGeom prst="straightConnector1">
            <a:avLst/>
          </a:prstGeom>
          <a:ln w="44450">
            <a:solidFill>
              <a:srgbClr val="FF0000">
                <a:alpha val="43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unidireccional 25"/>
          <p:cNvCxnSpPr/>
          <p:nvPr/>
        </p:nvCxnSpPr>
        <p:spPr>
          <a:xfrm rot="10800000" flipV="1">
            <a:off x="6444208" y="1556792"/>
            <a:ext cx="504056" cy="288032"/>
          </a:xfrm>
          <a:prstGeom prst="straightConnector1">
            <a:avLst/>
          </a:prstGeom>
          <a:ln w="44450">
            <a:solidFill>
              <a:srgbClr val="FF0000">
                <a:alpha val="43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unidireccional 26"/>
          <p:cNvCxnSpPr/>
          <p:nvPr/>
        </p:nvCxnSpPr>
        <p:spPr>
          <a:xfrm rot="10800000" flipV="1">
            <a:off x="6444208" y="1700808"/>
            <a:ext cx="504056" cy="288032"/>
          </a:xfrm>
          <a:prstGeom prst="straightConnector1">
            <a:avLst/>
          </a:prstGeom>
          <a:ln w="44450">
            <a:solidFill>
              <a:srgbClr val="FF0000">
                <a:alpha val="43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9" name="Picture 3" descr="F:\IMG_0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02138" cy="1668092"/>
          </a:xfrm>
          <a:prstGeom prst="rect">
            <a:avLst/>
          </a:prstGeom>
          <a:noFill/>
        </p:spPr>
      </p:pic>
      <p:sp>
        <p:nvSpPr>
          <p:cNvPr id="15" name="Marcador de Posição do Rodapé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Cuidados a ter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844824"/>
            <a:ext cx="81369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</a:rPr>
              <a:t> A placa holográfica não pode ser exposta à luz (apenas à do laser).</a:t>
            </a:r>
          </a:p>
          <a:p>
            <a:pPr algn="just"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</a:rPr>
              <a:t> O processo terá que ser feito às escuras.</a:t>
            </a:r>
          </a:p>
          <a:p>
            <a:pPr algn="just"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</a:rPr>
              <a:t> Não podem haver vibrações durante o processo.</a:t>
            </a:r>
          </a:p>
          <a:p>
            <a:pPr algn="just"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</a:rPr>
              <a:t> O tempo de exposição tem que ser calculado.</a:t>
            </a:r>
          </a:p>
          <a:p>
            <a:pPr algn="just"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</a:rPr>
              <a:t> As potências de ambos os feixes têm que ser proporcionais.</a:t>
            </a:r>
          </a:p>
          <a:p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6ª EVF 2010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300</Words>
  <Application>Microsoft Office PowerPoint</Application>
  <PresentationFormat>Apresentação no Ecrã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Tema do Office</vt:lpstr>
      <vt:lpstr>Diapositivo 1</vt:lpstr>
      <vt:lpstr>Diapositivo 2</vt:lpstr>
      <vt:lpstr>Holograma</vt:lpstr>
      <vt:lpstr>Holografia vs. Fotografia</vt:lpstr>
      <vt:lpstr>Fonte de Luz – Características</vt:lpstr>
      <vt:lpstr>Interferência - conceitos</vt:lpstr>
      <vt:lpstr>Exposição</vt:lpstr>
      <vt:lpstr>Diapositivo 8</vt:lpstr>
      <vt:lpstr>Cuidados a ter</vt:lpstr>
      <vt:lpstr>Revelação</vt:lpstr>
      <vt:lpstr>Aplicações</vt:lpstr>
      <vt:lpstr>Agradecimentos</vt:lpstr>
      <vt:lpstr>Diapositivo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Pedro</dc:creator>
  <cp:lastModifiedBy>Pedro</cp:lastModifiedBy>
  <cp:revision>26</cp:revision>
  <dcterms:created xsi:type="dcterms:W3CDTF">2010-09-01T14:22:55Z</dcterms:created>
  <dcterms:modified xsi:type="dcterms:W3CDTF">2010-09-04T07:40:57Z</dcterms:modified>
</cp:coreProperties>
</file>